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lv"/>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Nr.72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Otrais Dēls bija pazudis un tiek atrasts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a:t>
            </a:r>
            <a:r xmlns:a="http://schemas.openxmlformats.org/drawingml/2006/main">
              <a:rPr altLang="en-US" lang="lv" sz="4000">
                <a:solidFill>
                  <a:srgbClr val="ff0000"/>
                </a:solidFill>
              </a:rPr>
              <a:t> </a:t>
            </a:r>
            <a:r xmlns:a="http://schemas.openxmlformats.org/drawingml/2006/main">
              <a:rPr altLang="ko-KR" lang="lv" sz="4000">
                <a:solidFill>
                  <a:srgbClr val="ff0000"/>
                </a:solidFill>
              </a:rPr>
              <a:t>Viktorīna</a:t>
            </a:r>
            <a:r xmlns:a="http://schemas.openxmlformats.org/drawingml/2006/main">
              <a:rPr altLang="en-US" lang="lv"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Kā tēvs izturējās pret otro dēlu, kad viņš atgriezās?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Viņš izdzina otro dēlu.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Viņš iesita otrajam dēlam.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Viņš neredzēja otro dēlu.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Otro dēlu viņš sagaidīja ar prieku.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Otro dēlu viņš sagaidīja ar prieku.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Nr.81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Parādnieks, kurš bija parādā desmit tūkstošus talantu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v" sz="3600"/>
              <a:t>'Vai tev nevajadzēja apžēloties par savu kalpu tāpat kā man par tevi?'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18:</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Bija kāds cilvēks, kurš bija parādā karalim desmit tūkstošus talantu. Karalis apžēloja cilvēku, dzēsa parādu.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Bet, kad šis vīrs izgāja, viņš atrada vienu no saviem kolēģiem, kas viņam bija parādā simts denāriju. Viņš viņu satvēra un dusmojās uz viņu. "Atdodiet to, ko esat man parādā!"</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Un viņš iemeta savu kalpu cietumā. Karalis dzirdēja šīs ziņas no sava otra kalpa.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Tad ķēniņš sadusmojās un sauca kalpu atpakaļ. "Es atcēlu visu jūsu parādu, jo jūs mani lūdzāt. Vai jums nevajadzēja apžēloties par saviem kolēģiem, tāpat kā man par jums?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teica: "Kā mūsu Tēvs debesīs jums ir piedevis, tā jums jāpiedod viens otram."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Kalps tika atbrīvots no ļoti liela parāda desmit tūkstošu talantu apmērā.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Bet viņš nepiedeva savam kolēģim, kas viņam bija parādā simts denāriju.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Tā ir nepateicīga attieksme.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Mēs arī tikām piedoti un izglābti no žēlastības caur Jēzu.</a:t>
            </a:r>
            <a:r xmlns:a="http://schemas.openxmlformats.org/drawingml/2006/main">
              <a:rPr altLang="en-US" lang="lv" sz="3200">
                <a:solidFill>
                  <a:schemeClr val="tx1">
                    <a:lumMod val="65000"/>
                    <a:lumOff val="35000"/>
                  </a:schemeClr>
                </a:solidFill>
              </a:rPr>
              <a:t> </a:t>
            </a:r>
            <a:r xmlns:a="http://schemas.openxmlformats.org/drawingml/2006/main">
              <a:rPr altLang="ko-KR" lang="lv" sz="3200">
                <a:solidFill>
                  <a:schemeClr val="tx1">
                    <a:lumMod val="65000"/>
                    <a:lumOff val="35000"/>
                  </a:schemeClr>
                </a:solidFill>
              </a:rPr>
              <a:t>Ja mēs neaizmirstam šo žēlastību, mums ir jāpiedod tiem, kas mums ir nodarījuši ļaunu.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mūs piedod un mīl līdz galam.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Cik naudas viņam norakstīja karalis??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simts denāriju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divi simti denāri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simts talantu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desmit tūkstoši talantu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desmit tūkstoši talantu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v" sz="4000"/>
              <a:t>Jo šis mans dēls bija miris un atkal ir dzīvs; viņš bija pazudis un ir atrasts. Tā viņi sāka svinēt.</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Lūks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v" sz="3600"/>
              <a:t>'Vai tev nevajadzēja apžēloties par savu kalpu tāpat kā man par tevi?'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18:</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Nr.82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Hozanna Dāvida Dēlam!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lv" sz="3600"/>
              <a:t>Pūlis, kas gāja viņam pa priekšu un sekoja, sauca: "Ozianna Dāvida Dēlam!" "Svētīgs, kas nāk Tā Kunga vārdā!" "Ozianna visaugstākajā līmenī!"</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lv" altLang="ko-KR" sz="2600">
                <a:solidFill>
                  <a:schemeClr val="tx1">
                    <a:lumMod val="65000"/>
                    <a:lumOff val="35000"/>
                  </a:schemeClr>
                </a:solidFill>
              </a:rPr>
              <a:t>Kad Jēzus tuvojās Jeruzālemei, viņš sūtīja divus mācekļus un sacīja: "Ejiet uz ciemu, un jūs atradīsit pie viņas ēzeli ar savu kumeļu. Attaisiet tos un atnesiet man."</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Divi mācekļi iegāja ciemā un darīja, kā Jēzus viņiem bija pamācījis.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Viņi atrada ēzeli. "Tas Kungam ir vajadzīgi." Tad īpašnieks tos uzreiz nosūtīja.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apsēdās uz ēzeļa mazuļa un iegāja Jeruzalemē. Pūlis, kas gāja viņam pa priekšu un sauca: Ozianna Dāvida Dēlam!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Fakts, ka Jēzus jāja uz ēzeļa mazuļa un ka viņu sagaidīja ļaužu pūlis, tika izdarīts saskaņā ar pierakstīto Bībeles pravietojumu. Bet neviens par to nezināja.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"Jēzus jāja uz ēzeļa kumeļa, un ļaudis sauca: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"Ozianna Dāvida Dēlam!"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Tie visi tika pravietoti Bībelē.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Jēzus dzīvoja paklausībā,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kā bija rakstīts Bībelē.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Arī mums, kas seko Jēzum, ir jāpaklausa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Dieva vārdu pamatīgi.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mūsu ķēniņš, kas ir slavas un slavas vērts.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v">
                <a:solidFill>
                  <a:schemeClr val="tx1">
                    <a:lumMod val="50000"/>
                    <a:lumOff val="50000"/>
                  </a:schemeClr>
                </a:solidFill>
              </a:rPr>
              <a:t>Nr.73 Dieva Vārds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lv" sz="4400"/>
              <a:t>Jēzus uzmodina Lācaru no mirušajiem</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Ar ko Jēzus iejāja Jeruzalemē?</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ēzeļa kumeļš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zirgu mazulis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ziloņa mazulis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kamieļa mazulis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① </a:t>
            </a:r>
            <a:r xmlns:a="http://schemas.openxmlformats.org/drawingml/2006/main">
              <a:rPr altLang="ko-KR" lang="lv" sz="2800">
                <a:solidFill>
                  <a:srgbClr val="ff0000"/>
                </a:solidFill>
              </a:rPr>
              <a:t>ēzeļa kumeļš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lv" sz="3600"/>
              <a:t>Pūlis, kas gāja viņam pa priekšu un sekoja, sauca: "Ozianna Dāvida Dēlam!" "Svētīgs, kas nāk Tā Kunga vārdā!" "Ozianna visaugstākajā līmenī!"</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Nr.83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Mana māja ir lūgšanu nams.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v" sz="3600"/>
              <a:t>"Ir rakstīts," viņš tiem sacīja: "Mans nams tiks saukts par lūgšanu namu", bet jūs to darāt par "laupītāju bedri".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iegāja Jeruzalemes templī. Templī bija daudz tirgotāju un naudas mijēju.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Jēzus apgāza naudas mijēju galdus un baložu tirgotāju solus. Viņš veda visus, kas tur pirka un pārdeva.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dusmīgi sacīja: "Ir rakstīts: Mans nams tiks saukts par lūgšanu namu, bet jūs to darāt par laupītāju bedri."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Jēzus izdzina tirgotājus no tempļa un dziedināja slimos templī.</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v" sz="3600">
                <a:solidFill>
                  <a:schemeClr val="tx1">
                    <a:lumMod val="65000"/>
                    <a:lumOff val="35000"/>
                  </a:schemeClr>
                </a:solidFill>
              </a:rPr>
              <a:t>Templis, baznīca, ir vieta, kur pielūgt un lūgt Dievu.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Jēzus bija dusmīgs uz pūli, kas to pārvērta par uzņēmējdarbības vietu.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Kāpēc tu nāc uz baznīcu?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Baznīcā jums ir jāsatiekas ar Dievu ar pielūgsmi un lūgšanu.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baznīcas īpašnieks. Jēzus ir tas, kurš saņem mūsu pielūgsmi un lūgšanas no baznīcas.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v" sz="3600"/>
              <a:t>Jēzus viņai sacīja: "Es esmu augšāmcelšanās un dzīvība. Kas man tic, tas dzīvos, pat ja mirs.</a:t>
            </a:r>
            <a:endParaRPr xmlns:a="http://schemas.openxmlformats.org/drawingml/2006/main" altLang="ko-KR" lang="en-US" sz="3600"/>
          </a:p>
          <a:p>
            <a:pPr xmlns:a="http://schemas.openxmlformats.org/drawingml/2006/main" lvl="0">
              <a:defRPr/>
            </a:pPr>
            <a:r xmlns:a="http://schemas.openxmlformats.org/drawingml/2006/main">
              <a:rPr altLang="ko-KR" lang="lv" sz="3600"/>
              <a:t>un kas dzīvo un tic Man, tas nemirs nemūžam. Vai jūs tam ticat?"</a:t>
            </a:r>
            <a:endParaRPr xmlns:a="http://schemas.openxmlformats.org/drawingml/2006/main" altLang="ko-KR" lang="en-US" sz="3600"/>
          </a:p>
          <a:p>
            <a:pPr xmlns:a="http://schemas.openxmlformats.org/drawingml/2006/main" lvl="0">
              <a:defRPr/>
            </a:pPr>
            <a:r xmlns:a="http://schemas.openxmlformats.org/drawingml/2006/main">
              <a:rPr altLang="ko-KR" lang="lv"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11:</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Kuru Jēzus izdzina no tempļa?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ebreji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Pagānisks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Priesteris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Tirgotāji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Tirgotāji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v" sz="3600"/>
              <a:t>"Ir rakstīts," viņš tiem sacīja: "Mans nams tiks saukts par lūgšanu namu", bet jūs to darāt par "laupītāju bedri".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Nr.84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mazgāja saviem mācekļiem kājas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v" sz="3600"/>
              <a:t>Tagad, kad es, tavs Kungs un Skolotājs, esmu mazgājis jūsu kājas, arī jums jāmazgā viens otra kājas.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kopā ar mācekļiem ieturēja pēdējo vakariņu. Jēzus zināja, ka šī bija viņa pēdējā maltīte kopā ar mācekļiem.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Jēzus pēkšņi ienesa bļodā ūdeni un sāka mazgāt kājas saviem mācekļiem pa vienam.</a:t>
            </a:r>
            <a:r xmlns:a="http://schemas.openxmlformats.org/drawingml/2006/main">
              <a:rPr lang="lv"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Kad pienāca Pētera kārta, Pēteris sacīja: "Kāpēc Tas Kungs mazgā mūsu kājas? Es nemazgāšu!"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atbildēja. "Ja es tev nemazgāšu kājas, tev un man ar to nav nekāda sakara. Varbūt tu tagad labi nesaproti, bet kādu dienu sapratīsi."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"Es mazgāju jums kājas, lai rādītu piemēru. No šī brīža mazgājiet viens otra kājas un kļūstiet par cilvēkiem, kas kalpo viens otram."</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v" sz="3600">
                <a:solidFill>
                  <a:schemeClr val="tx1">
                    <a:lumMod val="65000"/>
                    <a:lumOff val="35000"/>
                  </a:schemeClr>
                </a:solidFill>
              </a:rPr>
              <a:t>Pasaulē zemie vīri kalpo augstiem cilvēkiem, bet, gluži pretēji, Jēzus mazgāja saviem mācekļiem kājas un padevās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viņa dzīve mums.</a:t>
            </a:r>
            <a:r xmlns:a="http://schemas.openxmlformats.org/drawingml/2006/main">
              <a:rPr altLang="en-US" lang="lv" sz="3600">
                <a:solidFill>
                  <a:schemeClr val="tx1">
                    <a:lumMod val="65000"/>
                    <a:lumOff val="35000"/>
                  </a:schemeClr>
                </a:solidFill>
              </a:rPr>
              <a:t> </a:t>
            </a:r>
            <a:r xmlns:a="http://schemas.openxmlformats.org/drawingml/2006/main">
              <a:rPr altLang="ko-KR" lang="lv" sz="3600">
                <a:solidFill>
                  <a:schemeClr val="tx1">
                    <a:lumMod val="65000"/>
                    <a:lumOff val="35000"/>
                  </a:schemeClr>
                </a:solidFill>
              </a:rPr>
              <a:t>Ja esam Jēzus mācekļi, mums vajadzētu priecāties kalpot cits citam zemākā vietā, nevis vēlēties, lai pret mums izturas augstāk.</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Kādu dienu Jēzum pienāca ziņas. "Lācars ir slims. Lūdzu, nāc ātri un izārstē viņu."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r xmlns:a="http://schemas.openxmlformats.org/drawingml/2006/main">
              <a:rPr altLang="en-US" lang="lv" sz="3600">
                <a:solidFill>
                  <a:srgbClr val="0070c0"/>
                </a:solidFill>
              </a:rPr>
              <a:t> </a:t>
            </a:r>
            <a:r xmlns:a="http://schemas.openxmlformats.org/drawingml/2006/main">
              <a:rPr altLang="ko-KR" lang="lv" sz="3600">
                <a:solidFill>
                  <a:srgbClr val="0070c0"/>
                </a:solidFill>
              </a:rPr>
              <a:t>ir..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augstākais cilvēks, bet viņš ir nonācis zemākajā vietā un ir gatavs mums visiem kalpot.</a:t>
            </a:r>
            <a:r xmlns:a="http://schemas.openxmlformats.org/drawingml/2006/main">
              <a:rPr altLang="en-US" lang="l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Kurš gan neļāva Jēzum mazgāt savas kājas?</a:t>
            </a:r>
            <a:r xmlns:a="http://schemas.openxmlformats.org/drawingml/2006/main">
              <a:rPr altLang="en-US" lang="l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Jānis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Tomass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Pēteris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Jūda Iskariots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③ </a:t>
            </a:r>
            <a:r xmlns:a="http://schemas.openxmlformats.org/drawingml/2006/main">
              <a:rPr altLang="ko-KR" lang="lv" sz="2800">
                <a:solidFill>
                  <a:srgbClr val="ff0000"/>
                </a:solidFill>
              </a:rPr>
              <a:t>Pēteris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v" sz="3600"/>
              <a:t>Tagad, kad es, tavs Kungs un Skolotājs, esmu mazgājis jūsu kājas, arī jums jāmazgā viens otra kājas.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Nr.85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lūdz kalnā</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Pagājis mazliet tālāk, viņš nokrita ar seju zemē un lūdza: "Mans Tēvs, ja tas ir iespējams, lai šis biķeris tiek man atņemts. Tomēr ne tā, kā es gribu, bet kā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Metjū</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Pēc vakariņām Jēzus ar saviem mācekļiem devās uz vietu, ko sauc par Ģetzemani.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Jēzus sacīja mācekļiem: “Mana dvēsele ir līdz nāvei skumju pārņemta. Paliec šeit un esi kopā ar mani.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"Mans Tēvs, ja tas ir iespējams, lai šis biķeris tiek man atņemts. Tomēr ne tā, kā es gribu, bet kā jūs." Jēzus dedzīgi lūdza. Bet mācekļi iegrima dziļā miegā.</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sacīja, modinājis savus mācekļus: "Vai jūs nevarējāt nomodināt ar mani stundu? Skaties. Šeit nāk mans nodevējs, lai mani arestētu.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Beigās Jēzus sekoja cilvēkiem, kas nāca viņu notvert. Tas bija mirt, lai samaksātu par mūsu grēkiem pie krusta, kā Dievs vēlējās.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Bet pirms Jēzus atnākšanas viņš nomira.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v" altLang="ko-KR" sz="3600">
                <a:solidFill>
                  <a:schemeClr val="tx1">
                    <a:lumMod val="65000"/>
                    <a:lumOff val="35000"/>
                  </a:schemeClr>
                </a:solidFill>
              </a:rPr>
              <a:t>Jēzum bija sāpīgi mirt, lai samaksātu par mūsu grēkiem pie krusta, taču viņš bija pilnīgi paklausīgs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jo tā bija Dieva griba.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Vispirms mums jācer, ka mūsu dzīvē piepildīsies Dieva, nevis manējā griba.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a:t>
            </a:r>
            <a:r xmlns:a="http://schemas.openxmlformats.org/drawingml/2006/main">
              <a:rPr lang="lv" altLang="en-US" sz="3600">
                <a:solidFill>
                  <a:srgbClr val="0070c0"/>
                </a:solidFill>
              </a:rPr>
              <a:t> </a:t>
            </a:r>
            <a:r xmlns:a="http://schemas.openxmlformats.org/drawingml/2006/main">
              <a:rPr lang="lv" altLang="ko-KR" sz="3600">
                <a:solidFill>
                  <a:srgbClr val="0070c0"/>
                </a:solidFill>
              </a:rPr>
              <a:t>ir..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šajā zemē ir bezgrēcīgs, jo viņš pilnībā seko Dieva gribai.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Kur Jēzus lūdza, pirms viņu arestēja?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Jeruzalemes templī</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Ģetzemane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Marka augšistaba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Galilejas ezers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② </a:t>
            </a:r>
            <a:r xmlns:a="http://schemas.openxmlformats.org/drawingml/2006/main">
              <a:rPr lang="lv" altLang="ko-KR" sz="2800">
                <a:solidFill>
                  <a:srgbClr val="ff0000"/>
                </a:solidFill>
              </a:rPr>
              <a:t>Ģetzemane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Pagājis mazliet tālāk, viņš nokrita ar seju zemē un lūdza: "Mans Tēvs, ja tas ir iespējams, lai šis biķeris tiek man atņemts. Tomēr ne tā, kā es gribu, bet kā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Metjū</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Nr.86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nomira pie krusta.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Jēzus skaļā balsī sauca: "Tēvs, tavās rokās es nododu savu garu." To pateicis, viņš izelpoja.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Lūks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23:</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Romiešu karavīru sagūstītais Jēzus galvā nēsāja ērkšķu vainagu, tika izsmiets, nesa krustu un tika izvests, lai viņu izpildītu kalnā.</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Tad Jēzus tika sists krustā kopā ar diviem noziedzniekiem. Cilvēki stāvēja un vēroja, un valdnieki pat smīnēja par viņu.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"Tēvs, piedod viņiem, jo viņi nezina, ko viņi dara." Jēzus lūdza par tiem, kas viņu nogalināja.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Jēzus teica: "Tas ir pabeigts!" Un Viņš nolieca galvu un atdeva savu garu.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lv" sz="2800">
                <a:solidFill>
                  <a:schemeClr val="tx1">
                    <a:lumMod val="65000"/>
                    <a:lumOff val="35000"/>
                  </a:schemeClr>
                </a:solidFill>
              </a:rPr>
              <a:t>Lācara māsa sacīja Jēzum, kurš ieradās vēlu: "Jēzu, ja tu būtu bijis šeit, mans brālis nebūtu miris."</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Tajā brīdī tempļa priekškars pārplīsa divās daļās no augšas līdz apakšai. Zeme satricināja un akmeņi sadalījās. Kad karavīri, kas piesita Jēzu krustā, to redzēja, viņi izbijās un iesaucās: "Tiešām, viņš bija Dieva Dēls!"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v" altLang="ko-KR" sz="3600">
                <a:solidFill>
                  <a:schemeClr val="tx1">
                    <a:lumMod val="65000"/>
                    <a:lumOff val="35000"/>
                  </a:schemeClr>
                </a:solidFill>
              </a:rPr>
              <a:t>Bezgrēcīgais Jēzus cieta un nomira mūsu labā un samaksāja par mūsu grēkiem.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Tāpēc mums pašiem par sevi nav jāmaksā.</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Mēs tikām izglābti, pateicoties Jēzum.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Mēs nedrīkstam to aizmirst ne mirkli.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Glābējs, kurš mūs izglāba, mirstot par mūsu grēkiem pie krusta.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Ar ko kopā Jēzus tika krustā sists?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Mācekļi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Sievietes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Priesteri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Noziedznieki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④ </a:t>
            </a:r>
            <a:r xmlns:a="http://schemas.openxmlformats.org/drawingml/2006/main">
              <a:rPr lang="lv" altLang="ko-KR" sz="2800">
                <a:solidFill>
                  <a:srgbClr val="ff0000"/>
                </a:solidFill>
              </a:rPr>
              <a:t>Noziedznieki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Jēzus skaļā balsī sauca: "Tēvs, tavās rokās es nododu savu garu." To pateicis, viņš izelpoja.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Lūks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23:</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Nr.87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Tukšais kaps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Pēc tam viņa pagriezās un ieraudzīja Jēzu tur stāvam, bet nesaprata, ka tas ir Jēzus.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Džons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20:</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Marija Magdalēna devās uz kapu, lai redzētu mirušo Jēzu. Bet kapa akmens durvis bija vaļā.</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Kapā nebija Jēzus ķermeņa. Marija domāja, ka kāds ir nozadzis Jēzus līķi.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Eņģelis parādījās un jautāja. "Kāpēc tu raudi?" Marija atbildēja: "Kāds nozaga Jēzus ķermeni."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Jēzus teica: "Noņemiet kapa akmens vārtus." Jēzus pavēlēja: "Nāc ārā, Lācar."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Un, kad viņa pagriezās, tur bija Jēzus, kurš atgriezās dzīvs. Bet Marija nepazina Jēzu. Viņa nedomāja, ka Jēzus atgriezīsies dzīvē.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"Marija..." Tikai tad, kad Jēzus sauca, Marija viņu atpazina. “Kungs, tu tiešām esi atdzīvojies.” Jēzus augšāmcēlās trīs dienas pēc savas nāves.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lv" altLang="ko-KR" sz="3300">
                <a:solidFill>
                  <a:schemeClr val="tx1">
                    <a:lumMod val="65000"/>
                    <a:lumOff val="35000"/>
                  </a:schemeClr>
                </a:solidFill>
              </a:rPr>
              <a:t>Neviens pasaulē nav miris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v" altLang="ko-KR" sz="3300">
                <a:solidFill>
                  <a:schemeClr val="tx1">
                    <a:lumMod val="65000"/>
                    <a:lumOff val="35000"/>
                  </a:schemeClr>
                </a:solidFill>
              </a:rPr>
              <a:t>un atkal dzīvs.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v" altLang="ko-KR" sz="3300">
                <a:solidFill>
                  <a:schemeClr val="tx1">
                    <a:lumMod val="65000"/>
                    <a:lumOff val="35000"/>
                  </a:schemeClr>
                </a:solidFill>
              </a:rPr>
              <a:t>Bet vienīgais, Jēzus, kurš augšāmcēlās no nāves, joprojām ir dzīvs.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v" altLang="ko-KR" sz="3300">
                <a:solidFill>
                  <a:schemeClr val="tx1">
                    <a:lumMod val="65000"/>
                    <a:lumOff val="35000"/>
                  </a:schemeClr>
                </a:solidFill>
              </a:rPr>
              <a:t>Bībele saka, ka tie, kas tic Jēzum, arī atdzīvojas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v" altLang="ko-KR" sz="3300">
                <a:solidFill>
                  <a:schemeClr val="tx1">
                    <a:lumMod val="65000"/>
                    <a:lumOff val="35000"/>
                  </a:schemeClr>
                </a:solidFill>
              </a:rPr>
              <a:t>kā Jēzus.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v" altLang="ko-KR" sz="3300">
                <a:solidFill>
                  <a:schemeClr val="tx1">
                    <a:lumMod val="65000"/>
                    <a:lumOff val="35000"/>
                  </a:schemeClr>
                </a:solidFill>
              </a:rPr>
              <a:t>Tāpēc mēs nedrīkstam zaudēt cerību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v" altLang="ko-KR" sz="3300">
                <a:solidFill>
                  <a:schemeClr val="tx1">
                    <a:lumMod val="65000"/>
                    <a:lumOff val="35000"/>
                  </a:schemeClr>
                </a:solidFill>
              </a:rPr>
              <a:t>mūžīgai dzīvei.</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Uzvaras Kungs, kurš uzvarēja nāvi un atgriezās dzīvē.</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Ko Marija domāja, redzot, ka kapā nav Jēzus?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Jēzus ir augšāmcēlies!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Šis nav Jēzus kaps!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Kāds nozaga Jēzus līķi!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Mācekļi nopirka Jēzus līķi!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③ </a:t>
            </a:r>
            <a:r xmlns:a="http://schemas.openxmlformats.org/drawingml/2006/main">
              <a:rPr lang="lv" altLang="ko-KR" sz="2800">
                <a:solidFill>
                  <a:srgbClr val="ff0000"/>
                </a:solidFill>
              </a:rPr>
              <a:t>Kāds nozaga Jēzus līķi!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Pēc tam viņa pagriezās un ieraudzīja Jēzu tur stāvam, bet nesaprata, ka tas ir Jēzus.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Džons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20:</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Nr.88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 kurš uzkāpa debesīs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Pēc tam, kad viņš to pateica, viņš tika pacelts viņu acu priekšā, un mākonis viņu paslēpa no viņu acīm.</a:t>
            </a:r>
            <a:r xmlns:a="http://schemas.openxmlformats.org/drawingml/2006/main">
              <a:rPr lang="l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Mācekļus, kas nezināja, ka Jēzus ir augšāmcēlies, pārņēma bailes un vilšanās.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Augšāmcēlies Jēzus atnāca un nostājās viņu vidū, parādīja viņiem rokas un sānus un sacīja: "Beidz šaubīties un ticiet."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lv" sz="2800">
                <a:solidFill>
                  <a:schemeClr val="tx1">
                    <a:lumMod val="65000"/>
                    <a:lumOff val="35000"/>
                  </a:schemeClr>
                </a:solidFill>
              </a:rPr>
              <a:t>Tad pārsteidzošā kārtā trīs dienas pēc savas nāves Lācars izgāja ārā. Cilvēki priecājās, to redzot, un slavēja Dievu.</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Tad Jēzus teica, ka atgriezīsies pie sava Tēva, Dieva, un apsolīja, ka sūtīs Svēto Garu.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Un Jēzus pavēlēja saviem mācekļiem būt par Viņa lieciniekiem līdz pasaules galam, sludināt evaņģēliju un mācīt vārdu.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Pabeidzis visas misijas šajā zemē, Jēzus devās uz debesīm savu mācekļu priekšā. Un viņš mums apsolīja, ka kādu dienu atgriezīsies šajā zemē.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lv" altLang="ko-KR" sz="3600">
                <a:solidFill>
                  <a:schemeClr val="tx1">
                    <a:lumMod val="65000"/>
                    <a:lumOff val="35000"/>
                  </a:schemeClr>
                </a:solidFill>
              </a:rPr>
              <a:t>Jēzus pavēlēja saviem mācekļiem sludināt evaņģēliju līdz zemes galiem, pirms viņš uzkāpa debesīs.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Baznīca ir Jēzus mācekļu grupa.</a:t>
            </a:r>
            <a:r xmlns:a="http://schemas.openxmlformats.org/drawingml/2006/main">
              <a:rPr lang="lv" altLang="en-US" sz="3600">
                <a:solidFill>
                  <a:schemeClr val="tx1">
                    <a:lumMod val="65000"/>
                    <a:lumOff val="35000"/>
                  </a:schemeClr>
                </a:solidFill>
              </a:rPr>
              <a:t> </a:t>
            </a:r>
            <a:r xmlns:a="http://schemas.openxmlformats.org/drawingml/2006/main">
              <a:rPr lang="lv" altLang="ko-KR" sz="3600">
                <a:solidFill>
                  <a:schemeClr val="tx1">
                    <a:lumMod val="65000"/>
                    <a:lumOff val="35000"/>
                  </a:schemeClr>
                </a:solidFill>
              </a:rPr>
              <a:t>Kā Jēzus mācekļiem mums visur jāsludina evaņģēlijs. Un mums ir jābūt Jēzus lieciniekiem.</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joprojām ir dzīvs, sēž Dieva labajā pusē, un Viņš atgriezīsies uz zemes, kā solīts.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Ko augšāmceltais Jēzus parādīja saviem mācekļiem?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Nagu pēdas uz rokām un kājām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Ērkšķu pēdas ak galvai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Pātagu pēdas uz muguras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Zilumi uz sejas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① </a:t>
            </a:r>
            <a:r xmlns:a="http://schemas.openxmlformats.org/drawingml/2006/main">
              <a:rPr lang="lv" altLang="ko-KR" sz="2800">
                <a:solidFill>
                  <a:srgbClr val="ff0000"/>
                </a:solidFill>
              </a:rPr>
              <a:t>Nagu pēdas uz rokām un kājām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Pēc tam, kad viņš to pateica, viņš tika pacelts viņu acu priekšā, un mākonis viņu paslēpa no viņu acīm.</a:t>
            </a:r>
            <a:r xmlns:a="http://schemas.openxmlformats.org/drawingml/2006/main">
              <a:rPr lang="l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Nr.89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Svētais Gars ir nācis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Viņi visi tika piepildīti ar Svēto Garu un sāka runāt citās valodās, kā Gars viņiem deva iespēju.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 teica Jēzus, mācekļi atradās Jeruzalemē. Kad pienāca Vasarsvētku diena, viņi visi bija kopā vienuviet.</a:t>
            </a:r>
            <a:r xmlns:a="http://schemas.openxmlformats.org/drawingml/2006/main">
              <a:rPr lang="l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Jēzus atdzīvināja Lācaru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pēc viņa vārda.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Mums kādreiz jāmirst, bet mums ir jātiek augšāmceltam, jo ticam Jēzum.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Jums ir jābūt kristietim, kas dzīvo ar augšāmcelšanās cerību.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Pēkšņi atskanēja spēcīga vēja pūšam līdzīga skaņa un piepildīja visu māju, kurā viņi sēdēja.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Un tad uz katra cilvēka galvas bija uguns mēle, un tad viņi visi tika piepildīti ar Svēto Garu un sāka runāt citās valodās.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Kad visi bija pārsteigti, Pēteris sāka viņiem sludināt par Jēzu un evaņģēliju.</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Cilvēki klausījās evaņģēliju, nožēloja grēkus un kristījās. Tajā dienā tika kristīti vairāk nekā 3000 cilvēku.</a:t>
            </a:r>
            <a:r xmlns:a="http://schemas.openxmlformats.org/drawingml/2006/main">
              <a:rPr lang="l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Jēzus sūtīja saviem mācekļiem Svēto Garu.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Svētais Gars deva Pēterim gudrību un spēku sludināt evaņģēliju.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Svētais Gars ir visu to sirdīs, kas tic Jēzum.</a:t>
            </a:r>
            <a:r xmlns:a="http://schemas.openxmlformats.org/drawingml/2006/main">
              <a:rPr lang="lv" altLang="en-US" sz="3200">
                <a:solidFill>
                  <a:schemeClr val="tx1">
                    <a:lumMod val="65000"/>
                    <a:lumOff val="35000"/>
                  </a:schemeClr>
                </a:solidFill>
              </a:rPr>
              <a:t> </a:t>
            </a:r>
            <a:r xmlns:a="http://schemas.openxmlformats.org/drawingml/2006/main">
              <a:rPr lang="lv" altLang="ko-KR" sz="3200">
                <a:solidFill>
                  <a:schemeClr val="tx1">
                    <a:lumMod val="65000"/>
                    <a:lumOff val="35000"/>
                  </a:schemeClr>
                </a:solidFill>
              </a:rPr>
              <a:t>Neaizmirstiet, ka Svētais Gars ir tas, kas dod mums gudrību un drosmi sludināt evaņģēliju, tāpat kā Viņš deva Pēterim gudrību un spēku.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sūta Svēto Garu visiem, kas viņam tic, lai mums palīdzētu.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Ko viņi dzirdēja, kad nāca Svētais Gars?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trompetes skaņa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pērkons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spēcīga vēja pūš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lūgšanu skaņa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③ </a:t>
            </a:r>
            <a:r xmlns:a="http://schemas.openxmlformats.org/drawingml/2006/main">
              <a:rPr lang="lv" altLang="ko-KR" sz="2800">
                <a:solidFill>
                  <a:srgbClr val="ff0000"/>
                </a:solidFill>
              </a:rPr>
              <a:t>spēcīga vēja pūš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Viņi visi tika piepildīti ar Svēto Garu un sāka runāt citās valodās, kā Gars viņiem deva iespēju.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Nr.90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Filips stāstīja evaņģēliju etiopietim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v" altLang="ko-KR" sz="3600"/>
              <a:t>Tad Filips sāka ar šo Rakstu vietu un pastāstīja viņam labo vēsti par Jēzu.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8:</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v" sz="4000"/>
              <a:t>Jo šis mans dēls bija miris un atkal ir dzīvs; viņš bija pazudis un ir atrasts. Tā viņi sāka svinēt.</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Lūks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dzīvības saimnieks, kurš atgriež mirušos.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Kādu dienu Tā Kunga eņģelis sacīja Filipam, kurš ticēja Jēzum: “Ej uz dienvidiem uz ceļu — tuksneša ceļu.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lv" altLang="ko-KR" sz="3100">
                <a:solidFill>
                  <a:schemeClr val="tx1">
                    <a:lumMod val="65000"/>
                    <a:lumOff val="35000"/>
                  </a:schemeClr>
                </a:solidFill>
              </a:rPr>
              <a:t>Viņš devās uz dienvidu tuksnesi, kā teica eņģelis. Viņš prātoja, kāpēc eņģelis viņu sūtīja </a:t>
            </a:r>
            <a:r xmlns:a="http://schemas.openxmlformats.org/drawingml/2006/main">
              <a:rPr lang="lv"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Tajā laikā einuhs, kurš bija atbildīgs par naudu Etiopijas valstij, atradās vagonā un lasīja pravieša Jesajas rakstus. Filips piegāja klāt un jautāja. "Vai jūs saprotat, ko lasāt?"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"Kā es varu to saprast," viņš teica, "ja kāds man to nepaskaidro?" Filips sāka ar šo Rakstu vietu un pastāstīja viņam labo vēsti par Jēzu.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Kad etiopietis saņēma Jēzu, viņš laimīgi atgriezās savā valstī. Filips pateicās Svētajam Garam, ka viņš viņu tur veda.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Filips nevarēja pilnībā saprast, bet paklausīja Svētā Gara pavēlei. Tāpēc viņš varēja sludināt evaņģēliju etiopiešiem.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Dažreiz mēs esam situācijā, ko nevaram saprast.</a:t>
            </a:r>
            <a:r xmlns:a="http://schemas.openxmlformats.org/drawingml/2006/main">
              <a:rPr lang="lv" altLang="en-US" sz="3200">
                <a:solidFill>
                  <a:schemeClr val="tx1">
                    <a:lumMod val="65000"/>
                    <a:lumOff val="35000"/>
                  </a:schemeClr>
                </a:solidFill>
              </a:rPr>
              <a:t> </a:t>
            </a:r>
            <a:r xmlns:a="http://schemas.openxmlformats.org/drawingml/2006/main">
              <a:rPr lang="lv" altLang="ko-KR" sz="3200">
                <a:solidFill>
                  <a:schemeClr val="tx1">
                    <a:lumMod val="65000"/>
                    <a:lumOff val="35000"/>
                  </a:schemeClr>
                </a:solidFill>
              </a:rPr>
              <a:t>Bet, ja tu uzticies Dievam un paklausi viņam Svētajā Garā pat tajā brīdī, tu vari būt arī ticīgs cilvēks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kas sludina evaņģēliju.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tas, kurš vada attiecības, ar kuru mums vajadzētu satikties.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Par ko atbildīgs bija Etiopijas einuhs, kuru Filips satika?</a:t>
            </a:r>
            <a:r xmlns:a="http://schemas.openxmlformats.org/drawingml/2006/main">
              <a:rPr lang="l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Viņš vadīja armiju.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Viņš bija savas valsts pavārs.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Viņš</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bija</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iekšā</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maksas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no</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viņa</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valsts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naudu.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Viņš kontrolēja valsts pielūgsmi.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③ </a:t>
            </a:r>
            <a:r xmlns:a="http://schemas.openxmlformats.org/drawingml/2006/main">
              <a:rPr lang="lv" altLang="ko-KR" sz="2800">
                <a:solidFill>
                  <a:srgbClr val="ff0000"/>
                </a:solidFill>
              </a:rPr>
              <a:t>Viņš bija atbildīgs par savas valsts naudu.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v" altLang="ko-KR" sz="3600"/>
              <a:t>Tad Filips sāka ar šo Rakstu vietu un pastāstīja viņam labo vēsti par Jēzu.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8:</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Nr.91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Sauls satiek Jēzu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Cik dienas ir pagājušas kopš Lācara nāves, kad ieradās Jēzus?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vienu dienu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divas dienas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trīs dienas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četras dienas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③ </a:t>
            </a:r>
            <a:r xmlns:a="http://schemas.openxmlformats.org/drawingml/2006/main">
              <a:rPr altLang="ko-KR" lang="lv" sz="2800">
                <a:solidFill>
                  <a:srgbClr val="ff0000"/>
                </a:solidFill>
              </a:rPr>
              <a:t>trīs dienas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v" altLang="ko-KR" sz="3600"/>
              <a:t>Viņš nokrita zemē un dzirdēja balsi, kas viņam sakām: Saul, Saul, kāpēc tu mani vajā?</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9:</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Bija kāds vīrietis vārdā Sauls, kurš ienīda tos, kas ticēja Jēzum, un viņš ienīda draudzi.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Sauls tik ļoti ienīda Jēzu, ka devās uz Damasku, lai arestētu kristiešus.</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Kad viņš savā ceļojumā tuvojās Damaskai, pēkšņi ap viņu pazibēja gaisma no debesīm. Viņš dzirdēja balsi: "Saul, Saul, kāpēc tu mani vajā?"</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"Kas tu esi, Kungs?" Sauls jautāja. "Es esmu Jēzus, kuru tu vajā." Sauls bija pārsteigts, ka Jēzus ir dzīvs. Viņš domāja, ka Jēzus ir miris.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Sauls, kurš satika Jēzu, kļuva par jaunu cilvēku. Tāpēc viņš kļuva par apustuli Pāvilu, kurš smagi strādāja, lai sludinātu evaņģēliju pagāniem, un uzrakstīja daudzas Bībeles grāmatas.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Sauls bija cilvēks, kas vajāja draudzi, bet Dievs viņu sauca par apustuli.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Sauls, kurš satika Jēzu, dzīvoja pavisam citu dzīvi nekā iepriekš.</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Kādas izmaiņas esat veicis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kopš satiki Jēzu?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Tiem, kas satiek Jēzu, jādzīvo citādāk nekā jebkad agrāk.</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tas, kurš piedod tādiem ļaunajiem cilvēkiem kā Sauls un aicina viņus pie sevis un ieceļ par strādniekiem.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Kāpēc Sauls devās uz Damasku?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Apcietināt kristiešus.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Lai dotos ceļojumā.</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Noturēt dievkalpojumu.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Sludināt evaņģēliju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① </a:t>
            </a:r>
            <a:r xmlns:a="http://schemas.openxmlformats.org/drawingml/2006/main">
              <a:rPr lang="lv" altLang="ko-KR" sz="2800">
                <a:solidFill>
                  <a:srgbClr val="ff0000"/>
                </a:solidFill>
              </a:rPr>
              <a:t>Apcietināt kristiešus.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v" altLang="ko-KR" sz="3600"/>
              <a:t>Viņš nokrita zemē un dzirdēja balsi, kas viņam sakām: Saul, Saul, kāpēc tu mani vajā?</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9:</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v" sz="3600"/>
              <a:t>Jēzus viņai sacīja: "Es esmu augšāmcelšanās un dzīvība. Kas man tic, tas dzīvos, pat ja mirs.</a:t>
            </a:r>
            <a:endParaRPr xmlns:a="http://schemas.openxmlformats.org/drawingml/2006/main" altLang="ko-KR" lang="en-US" sz="3600"/>
          </a:p>
          <a:p>
            <a:pPr xmlns:a="http://schemas.openxmlformats.org/drawingml/2006/main" lvl="0">
              <a:defRPr/>
            </a:pPr>
            <a:r xmlns:a="http://schemas.openxmlformats.org/drawingml/2006/main">
              <a:rPr altLang="ko-KR" lang="lv" sz="3600"/>
              <a:t>un kas dzīvo un tic Man, tas nemirs nemūžam. Vai jūs tam ticat?"</a:t>
            </a:r>
            <a:endParaRPr xmlns:a="http://schemas.openxmlformats.org/drawingml/2006/main" altLang="ko-KR" lang="en-US" sz="3600"/>
          </a:p>
          <a:p>
            <a:pPr xmlns:a="http://schemas.openxmlformats.org/drawingml/2006/main" lvl="0">
              <a:defRPr/>
            </a:pPr>
            <a:r xmlns:a="http://schemas.openxmlformats.org/drawingml/2006/main">
              <a:rPr altLang="ko-KR" lang="lv"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11:</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Nr.92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Pāvila labs draugs Barnaba.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t>Bet Barnaba paņēma viņu un atveda pie apustuļiem. Viņš pastāstīja viņiem, kā Sauls savā ceļojumā bija redzējis Kungu un ka Tas Kungs ar viņu runājis, un kā viņš Damaskā bezbailīgi sludinājis Jēzus vārdā.</a:t>
            </a:r>
            <a:r xmlns:a="http://schemas.openxmlformats.org/drawingml/2006/main">
              <a:rPr lang="l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Pēc tam, kad Pāvils satika Jēzu, viņš vēlējās satikt Jēzus mācekļus.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Bet Jēzus mācekļi baidījās no Pāvila. Jo viņi nezināja, ka pēc tam, kad Pāvils satika Jēzu, viņš kļuva ticīgs Jēzum.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Barnaba palīdzēja Pāvilam. "Viņš patiešām satika Jēzu un pilnībā mainījās!"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"Esmu redzējis arī Pāvilu sludinām Damaskā, kur viņš devās arestēt kristiešus!" Mācekļi viegli sadraudzējās ar Pāvilu.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Pēc tam Barnaba un Pāvils kļuva par labiem draugiem un ceļoja pa pasauli, lai kopā sludinātu evaņģēliju.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Pāvils, kurš vajāja draudzi, satika Jēzu un kļuva par jaunu cilvēku, taču cilvēki viņam neticēja.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Bet Dievs sagatavoja Barnabu un radīja viņu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labs kolēģis Pāvilam.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Tāpat kā Pāvils un Barnaba, mums ir jābūt labiem ticības draugiem un jāpalīdz viens otram.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sūta mums draugu, kurš var mums palīdzēt, kad esam nonākuši grūtībās.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Kurš palīdzēja Pāvilam un kļuva par draugiem, kad viņš bija grūtībās?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Pēteris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Jānis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Filips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③ </a:t>
            </a:r>
            <a:r xmlns:a="http://schemas.openxmlformats.org/drawingml/2006/main">
              <a:rPr lang="lv" altLang="ko-KR" sz="2800">
                <a:solidFill>
                  <a:srgbClr val="ff0000"/>
                </a:solidFill>
              </a:rPr>
              <a:t>Barnaba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Nr.74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pārveidošana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lv" altLang="ko-KR" sz="3600"/>
              <a:t>Bet Barnaba paņēma viņu un atveda pie apustuļiem. Viņš pastāstīja viņiem, kā Sauls savā ceļojumā bija redzējis Kungu un ka Tas Kungs ar viņu runājis, un kā viņš Damaskā bezbailīgi sludinājis Jēzus vārdā.</a:t>
            </a:r>
            <a:r xmlns:a="http://schemas.openxmlformats.org/drawingml/2006/main">
              <a:rPr lang="l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Nr.93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Dorkasa, kas ir atgriezusies dzīvē.</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Pēteris viņus visus izsūtīja no istabas; tad viņš nometās ceļos un lūdza. Pagriezies pret mirušo sievieti, viņš sacīja: "Tabita, celies augšā." Viņa atvēra acis un, ieraudzījusi Pēteri, piecēlās sēdus.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9:</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Bija kāds māceklis vārdā Dorkass, kurš vienmēr darīja labu un palīdzēja nabadzīgajiem.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Aptuveni tajā laikā viņa saslima un nomira. Viņas kaimiņi bija ļoti skumji un atveda Pēteri atpakaļ.</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Kad Pēteris ieradās, visi, kam viņa bija palīdzējusi, raudāja, rādot dāvanā saņemtās drēbes.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Pēteris viņus visus izsūtīja no istabas; tad viņš nometās uz ceļiem un lūdza.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"Dorca, celies!" teica Pēteris. Viņa atvēra acis un piecēlās sēdus, ieraudzījusi Pēteri. To redzot, visi bija laimīgi, un daudzi cilvēki šajā ciematā ticēja Jēzum.</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Pēteris bija Jēzus māceklis, un viņš varēja darīt to, ko Jēzus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kad viņš bija uz šīs zemes.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000">
                <a:solidFill>
                  <a:schemeClr val="tx1">
                    <a:lumMod val="65000"/>
                    <a:lumOff val="35000"/>
                  </a:schemeClr>
                </a:solidFill>
              </a:rPr>
              <a:t>Jēzus sacīja saviem mācekļiem, ka viņi darīs to pašu, ko darīja viņš.</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v" altLang="ko-KR" sz="3000">
                <a:solidFill>
                  <a:schemeClr val="tx1">
                    <a:lumMod val="65000"/>
                    <a:lumOff val="35000"/>
                  </a:schemeClr>
                </a:solidFill>
              </a:rPr>
              <a:t>Mēs esam Jēzus mācekļi.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v" altLang="ko-KR" sz="3000">
                <a:solidFill>
                  <a:schemeClr val="tx1">
                    <a:lumMod val="65000"/>
                    <a:lumOff val="35000"/>
                  </a:schemeClr>
                </a:solidFill>
              </a:rPr>
              <a:t>Mums ir jāmācās un jāatceras, ko Jēzus darīja šajā zemē, un jādara tas pats, ko Jēzus.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saviem mācekļiem dod spēku, lai viņi varētu sludināt evaņģēliju.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v" sz="3600"/>
              <a:t>Tur viņš tika pārveidots viņu priekšā. Viņa seja spīdēja kā saule, un viņa drēbes kļuva baltas kā gaisma.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17:</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Kad Pēteris ieradās Dorkasā, cilvēki bija skumji un ko viņi viņam parādīja?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Drēbes, ko Dorcas bija izgatavojis.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Dorkasa gatavotās maltītes.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Dorkasa dēls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Dorkasa vēstule.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① </a:t>
            </a:r>
            <a:r xmlns:a="http://schemas.openxmlformats.org/drawingml/2006/main">
              <a:rPr lang="lv" altLang="ko-KR" sz="2800">
                <a:solidFill>
                  <a:srgbClr val="ff0000"/>
                </a:solidFill>
              </a:rPr>
              <a:t>Drēbes, ko Dorcas bija izgatavojis.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Pēteris viņus visus izsūtīja no istabas; tad viņš nometās ceļos un lūdza. Pagriezies pret mirušo sievieti, viņš sacīja: "Tabita, celies augšā." Viņa atvēra acis un, ieraudzījusi Pēteri, piecēlās sēdus.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9:</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Nr.94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Kornēlijs, pagānu izglābtais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Apgraizītie ticīgie, kas bija atnākuši līdzi Pēterim, bija pārsteigti, ka Svētā Gara dāvana tika izlieta pat pār pagāniem.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Apustuļu darbi 10:</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lv" altLang="ko-KR" sz="2500">
                <a:solidFill>
                  <a:schemeClr val="tx1">
                    <a:lumMod val="65000"/>
                    <a:lumOff val="35000"/>
                  </a:schemeClr>
                </a:solidFill>
              </a:rPr>
              <a:t>Cēzarejā dzīvoja kāds vīrs, vārdā Kornēlijs, simtnieks tā dēvētajā itāļu pulkā.</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lv" altLang="ko-KR" sz="2500">
                <a:solidFill>
                  <a:schemeClr val="tx1">
                    <a:lumMod val="65000"/>
                    <a:lumOff val="35000"/>
                  </a:schemeClr>
                </a:solidFill>
              </a:rPr>
              <a:t>Viņš un visa viņa ģimene bija dievbijīgi un dievbijīgi; viņš dāsni deva tiem, kam tas bija nepieciešams, un regulāri lūdza Dievu.</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Kādu dienu Kornēlijs lūgšanas laikā dzirdēja Dieva balsi. "Sūtiet vīriešus par vīru, vārdā Pēteris."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lv" altLang="ko-KR" sz="2400">
                <a:solidFill>
                  <a:schemeClr val="tx1">
                    <a:lumMod val="65000"/>
                    <a:lumOff val="35000"/>
                  </a:schemeClr>
                </a:solidFill>
              </a:rPr>
              <a:t>Toreiz Pēteris arī redzēja vīziju lūgšanā. Dievs viņam deva dzīvniekus no debesīm, kurus ebreji nevarēja ēst, un lika viņam ēst.</a:t>
            </a:r>
            <a:r xmlns:a="http://schemas.openxmlformats.org/drawingml/2006/main">
              <a:rPr lang="lv" altLang="en-US" sz="2400">
                <a:solidFill>
                  <a:schemeClr val="tx1">
                    <a:lumMod val="65000"/>
                    <a:lumOff val="35000"/>
                  </a:schemeClr>
                </a:solidFill>
              </a:rPr>
              <a:t> </a:t>
            </a:r>
            <a:r xmlns:a="http://schemas.openxmlformats.org/drawingml/2006/main">
              <a:rPr lang="lv" altLang="ko-KR" sz="2400">
                <a:solidFill>
                  <a:schemeClr val="tx1">
                    <a:lumMod val="65000"/>
                    <a:lumOff val="35000"/>
                  </a:schemeClr>
                </a:solidFill>
              </a:rPr>
              <a:t>"Nesauciet neko nešķīstu, ko Dievs ir darījis tīru."</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Galu galā Pēteris sekoja Kornēlija sūtītajiem vīriem un devās uz Kornēlija māju.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lv" altLang="ko-KR" sz="2400">
                <a:solidFill>
                  <a:schemeClr val="tx1">
                    <a:lumMod val="65000"/>
                    <a:lumOff val="35000"/>
                  </a:schemeClr>
                </a:solidFill>
              </a:rPr>
              <a:t>Pēteris viņiem sludināja Jēzu un evaņģēliju Kornēlijam un viņa ģimenei. Tad Svētais Gars nāca pār viņiem. Viņš saprata, skatoties uz šo; "Pat pagāni var tikt izglābti, ja viņi tic Jēzum!"</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lv" altLang="ko-KR" sz="3400">
                <a:solidFill>
                  <a:schemeClr val="tx1">
                    <a:lumMod val="65000"/>
                    <a:lumOff val="35000"/>
                  </a:schemeClr>
                </a:solidFill>
              </a:rPr>
              <a:t>Pēteris domāja, ka tikai ebreji var ticēt Jēzum un tikt izglābti.</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v" altLang="ko-KR" sz="3400">
                <a:solidFill>
                  <a:schemeClr val="tx1">
                    <a:lumMod val="65000"/>
                    <a:lumOff val="35000"/>
                  </a:schemeClr>
                </a:solidFill>
              </a:rPr>
              <a:t>Bet Dieva evaņģēlijam nav nekādas atšķirības starp visiem pasaules cilvēkiem.</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v" altLang="ko-KR" sz="3400">
                <a:solidFill>
                  <a:schemeClr val="tx1">
                    <a:lumMod val="65000"/>
                    <a:lumOff val="35000"/>
                  </a:schemeClr>
                </a:solidFill>
              </a:rPr>
              <a:t>Mums ir jāsludina evaņģēlijs ikvienam pasaulē, lai viņi varētu tikt glābti.</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Jēzus paņēma sev līdzi Pēteri, Jēkabu un Jāni un veda tos vienus augšā augstā kalnā.</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dāvā pestīšanu ikvienam, kas viņam tic, neatkarīgi no tautības vai statusa.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Kādu vīziju Pēteris redzēja lūgšanas laikā?</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Jēzus nokāpj no debesīm.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Bībele nāk no debesīm.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Eņģeļi nokāpj no debesīm.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Dzīvnieki, kurus ebreji nevar ēst, nāca no debesīm.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④ </a:t>
            </a:r>
            <a:r xmlns:a="http://schemas.openxmlformats.org/drawingml/2006/main">
              <a:rPr lang="lv" altLang="ko-KR" sz="2800">
                <a:solidFill>
                  <a:srgbClr val="ff0000"/>
                </a:solidFill>
              </a:rPr>
              <a:t>Dzīvnieki, kurus ebreji nevar ēst, nāca no debesīm.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Apgraizītie ticīgie, kas bija atnākuši līdzi Pēterim, bija pārsteigti, ka Svētā Gara dāvana tika izlieta pat pār pagāniem.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Apustuļu darbi 10:</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Nr.95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Himnu dziedāšana</a:t>
            </a:r>
            <a:endParaRPr xmlns:a="http://schemas.openxmlformats.org/drawingml/2006/main" lang="en-US" altLang="ko-KR" sz="4000"/>
          </a:p>
          <a:p>
            <a:pPr xmlns:a="http://schemas.openxmlformats.org/drawingml/2006/main" algn="ctr">
              <a:defRPr/>
            </a:pPr>
            <a:r xmlns:a="http://schemas.openxmlformats.org/drawingml/2006/main">
              <a:rPr lang="lv" altLang="ko-KR" sz="4000"/>
              <a:t>pat cietumā</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lv" altLang="ko-KR" sz="3600"/>
              <a:t>Ap pusnakti Pāvils un Sīla lūdza un dziedāja himnas Dievam, un pārējie ieslodzītie viņus klausījās.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16:</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Pāvils un Sīla darīja visu iespējamo, lai sludinātu evaņģēliju Filipā. Bet cilvēki, kas to ienīda, sita Pāvilu un Sīlu un ievietoja viņus cietumā.</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Pāvils un Sīla lūdza un slavēja Dievu pat cietumā. Visi cietumā to klausījās.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Tad pēkšņi notika tik liela zemestrīce, ka atvērās visas cietuma durvis. Cietuma sargs bija ļoti noraizējies, jo domāja, ka ieslodzītie ir izbēguši.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Pāvils kliedza: “Neuztraucieties! Mēs visi esam šeit!” "Kungs, kas man jādara, lai tiktu izglābts?" Cietuma sargs jautāja.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"Tici Tam Kungam Jēzum. Tad jūs un jūsu ģimene tiksiet izglābti!" Tajā nakts stundā cietuma sargs tos paņēma un nomazgāja viņu brūces; tad tūlīt viņš un visa viņa ģimene tika kristīti.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Tur viņš tika pārveidots viņu priekšā. Viņa seja spīdēja kā saule, un viņa drēbes kļuva baltas kā gaisma.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lv" altLang="ko-KR" sz="2900">
                <a:solidFill>
                  <a:schemeClr val="tx1">
                    <a:lumMod val="65000"/>
                    <a:lumOff val="35000"/>
                  </a:schemeClr>
                </a:solidFill>
              </a:rPr>
              <a:t>Pāvils un Sīla nebija vīlušies un lūdza un slavēja,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v" altLang="ko-KR" sz="2900">
                <a:solidFill>
                  <a:schemeClr val="tx1">
                    <a:lumMod val="65000"/>
                    <a:lumOff val="35000"/>
                  </a:schemeClr>
                </a:solidFill>
              </a:rPr>
              <a:t>kaut arī viņus piekāva līdz nāvei.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v" altLang="ko-KR" sz="2900">
                <a:solidFill>
                  <a:schemeClr val="tx1">
                    <a:lumMod val="65000"/>
                    <a:lumOff val="35000"/>
                  </a:schemeClr>
                </a:solidFill>
              </a:rPr>
              <a:t>Tad Dievs atvēra cietuma durvis un deva viņiem iespēju sludināt evaņģēliju</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v" altLang="ko-KR" sz="2900">
                <a:solidFill>
                  <a:schemeClr val="tx1">
                    <a:lumMod val="65000"/>
                    <a:lumOff val="35000"/>
                  </a:schemeClr>
                </a:solidFill>
              </a:rPr>
              <a:t>cietuma sargam un viņa ģimenei.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v" altLang="ko-KR" sz="2900">
                <a:solidFill>
                  <a:schemeClr val="tx1">
                    <a:lumMod val="65000"/>
                    <a:lumOff val="35000"/>
                  </a:schemeClr>
                </a:solidFill>
              </a:rPr>
              <a:t>Ir reizes, kad arī mēs nonākam nepatikšanās.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v" altLang="ko-KR" sz="2900">
                <a:solidFill>
                  <a:schemeClr val="tx1">
                    <a:lumMod val="65000"/>
                    <a:lumOff val="35000"/>
                  </a:schemeClr>
                </a:solidFill>
              </a:rPr>
              <a:t>Un, ja tu sevi nepievilsi un pāries uz lūgšanu un slavēšanu, Dievs tevi izglābs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v" altLang="ko-KR" sz="2900">
                <a:solidFill>
                  <a:schemeClr val="tx1">
                    <a:lumMod val="65000"/>
                    <a:lumOff val="35000"/>
                  </a:schemeClr>
                </a:solidFill>
              </a:rPr>
              <a:t>pārsteidzošā veidā.</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man dod spēku pārvarēt visas grūtības un grūtības.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Ko Pāvils un Sīla darīja cietumā??</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Viņi raudāja.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Viņi lūdza savu dzīvību.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Viņi bija vīlušies.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Viņi lūdzās un dziedāja himnas.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④ </a:t>
            </a:r>
            <a:r xmlns:a="http://schemas.openxmlformats.org/drawingml/2006/main">
              <a:rPr lang="lv" altLang="ko-KR" sz="2800">
                <a:solidFill>
                  <a:srgbClr val="ff0000"/>
                </a:solidFill>
              </a:rPr>
              <a:t>Viņi lūdzās un dziedāja himnas.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lv" altLang="ko-KR" sz="3600"/>
              <a:t>Ap pusnakti Pāvils un Sīla lūdza un dziedāja himnas Dievam, un pārējie ieslodzītie viņus klausījās.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16:</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Nr.96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Pāvils sludināja ķēniņam evaņģēliju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Pāvils atbildēja: "Īsi vai ilgi — es lūdzu Dievu, lai ne tikai jūs, bet arī visi, kas šodien klausās mani, kļūtu par to, kas es esmu, izņemot šīs ķēdes."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26:</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Pāvils sludināja evaņģēliju un galu galā kļuva par ieslodzīto Jeruzalemē. Karalis Agripa jautāja par ieslodzītā Pāvila grēkiem.</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"Jums ir atļauja runāt par sevi!" Agripa deva Pāvilam laiku, lai viņš sāktu aizstāvēties.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Pāvils izmantoja iespēju sludināt evaņģēliju. "Ak, karalis, es ceru, ka tu kļūsi tāds kā es, izņemot šīs ķēdes!"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Karalis Pāvilā neatrada grēku. Pāvils gribēja doties uz Romu un sludināt evaņģēliju imperatoram.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Tieši tobrīd viņu priekšā parādījās Mozus un Elija, kas runāja ar Jēzu.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Galu galā Pāvils vērsās pie Romas imperatora. Būdams ieslodzītais, Pāvils iekāpa laivā, lai dotos pie Romas imperatora.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Pāvils bija ieslodzītais, taču viņš lepni sludināja evaņģēliju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sava tiesas karaļa priekšā.</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Tāpēc, ka viņam nebija kauna no evaņģēlija un viņš uzskatīja, ka tā ir lepna patiesība.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Mums ir jāspēj pārliecinoši un drosmīgi sludināt Jēzus evaņģēliju neatkarīgi no tā, ko mēs satiekam.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daudz augstāks par augstāko cilvēku pasaulē.</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Ko Pāvils darīja, kad Pāvila tiesas ķēniņš deva viņam iespēju runāt?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Viņš sludināja Jēzus evaņģēliju.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Viņš apsūdzēja sliktu cilvēku.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Viņš lūdza viņu atbrīvot.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Viņš lūdza un dziedāja himnas.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① </a:t>
            </a:r>
            <a:r xmlns:a="http://schemas.openxmlformats.org/drawingml/2006/main">
              <a:rPr lang="lv" altLang="ko-KR" sz="2800">
                <a:solidFill>
                  <a:srgbClr val="ff0000"/>
                </a:solidFill>
              </a:rPr>
              <a:t>Viņš sludināja Jēzus evaņģēliju.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Pāvils atbildēja: "Īsi vai ilgi — es lūdzu Dievu, lai ne tikai jūs, bet arī visi, kas šodien klausās mani, kļūtu par to, kas es esmu, izņemot šīs ķēdes."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26:</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Nr.97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Kuģis grimst!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un sacīja: 'Nebīsties, Pāvil! Jums jāstājas tiesā Cēzara priekšā; un Dievs jums ir žēlīgi devis visu to dzīvības, kas kuģo kopā ar jums.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27:</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Pāvils kopā ar citiem ieslodzītajiem ar kuģi tika nogādāts Romā.</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Tomēr taifūna dēļ kuģim draudēja nogrimšana. Visi drebēja no bailēm.</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Pāvils lūdza Dievu un stāstīja cilvēkiem. "Nebaidieties. Dievs teica, ka neviens nemirs."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Balss no mākoņa sacīja: „Šis ir mans Dēls, kuru es mīlu; ar viņu esmu ļoti apmierināts. Klausieties viņu!"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Kuģis nogrima, bet, kā teica Pāvils, cilvēki visi varēja izkāpt uz salas bez nāves.</a:t>
            </a:r>
            <a:r xmlns:a="http://schemas.openxmlformats.org/drawingml/2006/main">
              <a:rPr lang="lv"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Pāvils sludināja Jēzu salā un deva godu Dievam.</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Pāvils lūdza, iedrošināja citus pat krīzes laikā, kad kuģis grasījās nogrimt.</a:t>
            </a:r>
            <a:r xmlns:a="http://schemas.openxmlformats.org/drawingml/2006/main">
              <a:rPr lang="lv" altLang="en-US" sz="3200">
                <a:solidFill>
                  <a:schemeClr val="tx1">
                    <a:lumMod val="65000"/>
                    <a:lumOff val="35000"/>
                  </a:schemeClr>
                </a:solidFill>
              </a:rPr>
              <a:t> </a:t>
            </a:r>
            <a:r xmlns:a="http://schemas.openxmlformats.org/drawingml/2006/main">
              <a:rPr lang="lv" altLang="ko-KR" sz="3200">
                <a:solidFill>
                  <a:schemeClr val="tx1">
                    <a:lumMod val="65000"/>
                    <a:lumOff val="35000"/>
                  </a:schemeClr>
                </a:solidFill>
              </a:rPr>
              <a:t>Galu galā viņi visi tika izglābti,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tāpat kā Pāvils teica.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Dieva ļaudis ir atbildīgi par Dieva gribas nodošanu pasaulei caur lūgšanu un labo vēsti par Dieva pestīšanu.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visas dzīvības īpašnieks pasaulē. Nekas nemirst bez viņa atļaujas.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Ko Pāvils darīja, kad kuģis sastapa taifūnu?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Viņš raudāja.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Viņš ielēca jūrā.</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Viņš cīnījās pret pilotu.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Viņš lūdza Dievu.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④ </a:t>
            </a:r>
            <a:r xmlns:a="http://schemas.openxmlformats.org/drawingml/2006/main">
              <a:rPr lang="lv" altLang="ko-KR" sz="2800">
                <a:solidFill>
                  <a:srgbClr val="ff0000"/>
                </a:solidFill>
              </a:rPr>
              <a:t>Viņš lūdza Dievu.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un sacīja: 'Nebīsties, Pāvil! Jums jāstājas tiesā Cēzara priekšā; un Dievs jums ir žēlīgi devis visu to dzīvības, kas kuģo kopā ar jums.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akti</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27:</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Nr.98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Pāvila lūgums par Onēzimu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v" altLang="ko-KR" sz="3600"/>
              <a:t>Es vēršos pie jums par savu dēlu Onēzimu, kurš kļuva par manu dēlu, kamēr es biju važās.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Filemons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Onesimus bija Filemona kalps. Bet viņš bez saimnieka atļaujas izlīda uz Romu.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Onesimus satika Pāvilu, kurš bija ieslodzīts Romā. Pāvils viņam sludināja evaņģēliju, un viņš sāka ticēt Jēzum.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To dzirdējuši, viņi pārbiedēti nokrita zemē ar seju. Jēzus teica: "Nebīsties." Kad viņi paskatījās uz augšu, viņi neredzēja nevienu, izņemot Jēzu.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Pāvils lika Onēsimam atgriezties pie sava kunga Filemona un lūgt piedošanu. Un Pāvils lika Onēsimam dzīvot kā ticīgam Jēzum.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Onesimus bija noraizējies. Jo toreiz izbēgušo kalpu nogalināja tā saimnieks.</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Pāvils rakstīja vēstuli Onēsimam savam kungam Filemonam, lai tas viņam piedod. Šī vēstule Bībelē ir 'Filemons'.</a:t>
            </a:r>
            <a:r xmlns:a="http://schemas.openxmlformats.org/drawingml/2006/main">
              <a:rPr lang="l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Pāvils atkal savienoja izjukušās attiecības starp Onēzimu un Filemonu. Onesimus lūdza Filemonam piedošanu, un Filemons piedeva Onēsimam.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Mums ir jālūdz piedošana, ja esam izdarījuši kaut ko nepareizi.</a:t>
            </a:r>
            <a:r xmlns:a="http://schemas.openxmlformats.org/drawingml/2006/main">
              <a:rPr lang="lv" altLang="en-US" sz="3200">
                <a:solidFill>
                  <a:schemeClr val="tx1">
                    <a:lumMod val="65000"/>
                    <a:lumOff val="35000"/>
                  </a:schemeClr>
                </a:solidFill>
              </a:rPr>
              <a:t> </a:t>
            </a:r>
            <a:r xmlns:a="http://schemas.openxmlformats.org/drawingml/2006/main">
              <a:rPr lang="lv" altLang="ko-KR" sz="3200">
                <a:solidFill>
                  <a:schemeClr val="tx1">
                    <a:lumMod val="65000"/>
                    <a:lumOff val="35000"/>
                  </a:schemeClr>
                </a:solidFill>
              </a:rPr>
              <a:t>Un, ja kāds mums kaut ko nodarījis nepareizi, mums tas ir jāpiedod.</a:t>
            </a:r>
            <a:r xmlns:a="http://schemas.openxmlformats.org/drawingml/2006/main">
              <a:rPr lang="lv" altLang="en-US" sz="3200">
                <a:solidFill>
                  <a:schemeClr val="tx1">
                    <a:lumMod val="65000"/>
                    <a:lumOff val="35000"/>
                  </a:schemeClr>
                </a:solidFill>
              </a:rPr>
              <a:t> </a:t>
            </a:r>
            <a:r xmlns:a="http://schemas.openxmlformats.org/drawingml/2006/main">
              <a:rPr lang="lv" altLang="ko-KR" sz="3200">
                <a:solidFill>
                  <a:schemeClr val="tx1">
                    <a:lumMod val="65000"/>
                    <a:lumOff val="35000"/>
                  </a:schemeClr>
                </a:solidFill>
              </a:rPr>
              <a:t>Tas ir tas, ko cilvēki tic Jēzum.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nes mieru un izlīgumu tur, kur notiek cīņas un konflikti.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Ar ko Onesimus satika Romā, kad viņš aizbēga no sava īpašnieka Filemona?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Pēteris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Jānis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Pāvils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④ </a:t>
            </a:r>
            <a:r xmlns:a="http://schemas.openxmlformats.org/drawingml/2006/main">
              <a:rPr lang="lv" altLang="ko-KR" sz="2800">
                <a:solidFill>
                  <a:srgbClr val="ff0000"/>
                </a:solidFill>
              </a:rPr>
              <a:t>Pāvils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v" altLang="ko-KR" sz="3600"/>
              <a:t>Es vēršos pie jums par savu dēlu Onēzimu, kurš kļuva par manu dēlu, kamēr es biju važās.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Filemons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Nr.99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Timotejs, Pāvila māceklis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v" altLang="ko-KR" sz="3600"/>
              <a:t>Man ir atgādināta jūsu sirsnīgā ticība, kas vispirms dzīvoja jūsu vecmāmiņā Loisā un jūsu mātei Einicē un, esmu pārliecināta, tagad dzīvo arī tevī.</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2 Timotejs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Pāvilam bija māceklis, vārdā Timotejs. Timotejs kopā ar Pāvilu ir bijis misionārs kopš bērnības.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Bija kāds vīrietis, kuram bija divi dēli. Otrs dēls lūdza tēvu iepriekš iedot viņam savu īpašuma daļu.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v" sz="3600">
                <a:solidFill>
                  <a:schemeClr val="tx1">
                    <a:lumMod val="65000"/>
                    <a:lumOff val="35000"/>
                  </a:schemeClr>
                </a:solidFill>
              </a:rPr>
              <a:t>Jēzus bija uz šīs zemes cilvēka izskatā, bet Viņš ir arī Dievs.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Kā Dievs pavēlēja saviem mācekļiem kalnā,</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mums jātic Jēzum kā Dieva Dēlam un uzmanīgi viņā jāieklausās.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Pāvils, kurš atradās cietumā, zināja, ka drīz mirs, un uzrakstīja vēstuli savam mīļotajam māceklim Timotejam.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Vēstulē bija teikts, kā Timotejam kā draudzes kalpotājam jāmāca ticīgie.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Timotejs un ticīgie izlasīja Pāvila vēstuli un nolēma nezaudēt ticību līdz galam pat vajāšanā.</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Tātad Pāvila ticība ir nodota viņa māceklim Timotejam un atkal draudzēm.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lv" altLang="ko-KR" sz="3600">
                <a:solidFill>
                  <a:schemeClr val="tx1">
                    <a:lumMod val="65000"/>
                    <a:lumOff val="35000"/>
                  </a:schemeClr>
                </a:solidFill>
              </a:rPr>
              <a:t>Pateicoties evaņģēlistiem, kas mums sludināja evaņģēliju, un skolotājiem, kas mums mācīja Dieva vārdu, mūsu ticība un draudze ir augusi.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Tagad mums ir jāsniedz sava ticība un jāmāca viņiem Dieva vārds, ko esam iemācījušies.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augšāmcēlies un ir dzīvs mūžīgi kopā ar baznīcām un ticīgajiem, kas viņam tic.</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Kam Pāvils rakstīja vēstuli, tuvojoties viņa nāves dienai?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Lūks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Atzīmēt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Timotejs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③ </a:t>
            </a:r>
            <a:r xmlns:a="http://schemas.openxmlformats.org/drawingml/2006/main">
              <a:rPr lang="lv" altLang="ko-KR" sz="2800">
                <a:solidFill>
                  <a:srgbClr val="ff0000"/>
                </a:solidFill>
              </a:rPr>
              <a:t>Timotejs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v" altLang="ko-KR" sz="3600"/>
              <a:t>Man ir atgādināta jūsu sirsnīgā ticība, kas vispirms dzīvoja jūsu vecmāmiņā Loisā un jūsu mātei Einicē un, esmu pārliecināta, tagad dzīvo arī tevī.</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2 Timotejs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Nr.100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Džons ieraudzīja pārsteidzošu skatu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v" altLang="ko-KR" sz="3600"/>
              <a:t>Tas, kas par šīm lietām liecina, saka: "Jā, es drīz nākšu." Āmen. Nāc, Kungs Jēzu.</a:t>
            </a:r>
            <a:endParaRPr xmlns:a="http://schemas.openxmlformats.org/drawingml/2006/main" lang="en-US" altLang="ko-KR" sz="3600"/>
          </a:p>
          <a:p>
            <a:pPr xmlns:a="http://schemas.openxmlformats.org/drawingml/2006/main" lvl="0">
              <a:defRPr/>
            </a:pPr>
            <a:r xmlns:a="http://schemas.openxmlformats.org/drawingml/2006/main">
              <a:rPr lang="lv"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Atklāsme</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22:</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skaisti mirdz ar brīnišķīgu izskatu.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Baznīcas vajāšanas ar katru dienu kļuva arvien spēcīgākas. Visi viņa mācekļi tika nogalināti, saglabājot ticību, un Jānis bija viens pats Patmosā.</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Kādu dienu viņš dzirdēja skaļu balsi, piemēram, trompeti, kas teica: "Uzrakstiet uz ruļļa, ko redzat, un nosūtiet to septiņām baznīcām."</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Jānis redzēja arī Jēzu. Jēzus bija ķēniņa tēls, kuram piederēja visa pasaules vara.</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Jānis redzēja jaunas debesis un jauno zemi, kas nāks. Nebūs nekā ļauna, nebūs bēdu, un vienmēr būs laime ar Dievu.</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Jānis uzrakstīja visas šīs vīzijas un rakstīja baznīcām. "Saglabā savu ticību, jo Tas Kungs nāks atkal!" Šī ir pēdējā Bībeles grāmata Atklāsmes grāmata</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Jēzus atgriezīsies uz šīs zemes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kā tiesnesis kādreiz.</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Toreiz tie, kas neticēja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Jēzū ciest mūžīgi,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Tiem, kas tic Jēzum, patiks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Mūžīgā dzīve ar Laimi.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Vai jūs gaidāt, kad Jēzus nāks atkal?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Mēs nedrīkstam zaudēt šo cerību, mums ir jāsaglabā ticība šai zemei līdz galam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atgriezīsies uz šīs zemes kā ķēniņš, tiesās visas lietas un valdīs par visu mūžīgi.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 sauc salu, kurā tika ieslodzīts māceklis Jānis?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Havaju salas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Kitims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Patmosa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④ </a:t>
            </a:r>
            <a:r xmlns:a="http://schemas.openxmlformats.org/drawingml/2006/main">
              <a:rPr lang="lv" altLang="ko-KR" sz="2800">
                <a:solidFill>
                  <a:srgbClr val="ff0000"/>
                </a:solidFill>
              </a:rPr>
              <a:t>Patmosa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v" altLang="ko-KR" sz="3600"/>
              <a:t>Tas, kas par šīm lietām liecina, saka: "Jā, es drīz nākšu." Āmen. Nāc, Kungs Jēzu.</a:t>
            </a:r>
            <a:endParaRPr xmlns:a="http://schemas.openxmlformats.org/drawingml/2006/main" lang="en-US" altLang="ko-KR" sz="3600"/>
          </a:p>
          <a:p>
            <a:pPr xmlns:a="http://schemas.openxmlformats.org/drawingml/2006/main" lvl="0">
              <a:defRPr/>
            </a:pPr>
            <a:r xmlns:a="http://schemas.openxmlformats.org/drawingml/2006/main">
              <a:rPr lang="lv"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Atklāsme</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22:</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a:t>
            </a:r>
            <a:r xmlns:a="http://schemas.openxmlformats.org/drawingml/2006/main">
              <a:rPr altLang="en-US" lang="lv" sz="4000">
                <a:solidFill>
                  <a:srgbClr val="ff0000"/>
                </a:solidFill>
              </a:rPr>
              <a:t> </a:t>
            </a:r>
            <a:r xmlns:a="http://schemas.openxmlformats.org/drawingml/2006/main">
              <a:rPr altLang="ko-KR" lang="lv" sz="4000">
                <a:solidFill>
                  <a:srgbClr val="ff0000"/>
                </a:solidFill>
              </a:rPr>
              <a:t>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Kurš gan neredzēja Jēzus pārveidošanu?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Pēteris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Džeimss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Jānis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Tomass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Tomass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v" sz="3600"/>
              <a:t>Tur viņš tika pārveidots viņu priekšā. Viņa seja spīdēja kā saule, un viņa drēbes kļuva baltas kā gaisma.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17:</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Nr.75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a:t>
            </a:r>
            <a:r xmlns:a="http://schemas.openxmlformats.org/drawingml/2006/main">
              <a:rPr lang="lv" altLang="en-US" sz="4400"/>
              <a:t> </a:t>
            </a:r>
            <a:r xmlns:a="http://schemas.openxmlformats.org/drawingml/2006/main">
              <a:rPr lang="lv" altLang="ko-KR" sz="4400"/>
              <a:t>Mīl Bērnus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lv" sz="3600"/>
              <a:t>Kad Jēzus to redzēja, viņš bija sašutis. Viņš tiem sacīja: "Ļaujiet bērniem nākt pie manis un neliedziet viņiem, jo tādiem pieder Dieva valstība.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Kāds vecāks atveda savu bērnu pie Jēzus, lai Jēzus viņu svētītu.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Tad Jēzus mācekļi viņu norāja. "Kā tu uzdrošinājies atvest savu bērnu pie Jēzus?"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Kad Jēzus to ieraudzīja, viņš dusmīgi sacīja.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“Neliedz bērniem nākt pie manis. Dieva valstība pieder tādiem kā šie bērni.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Bet dēls bija izšķērdējis visu savu īpašumu tālajā zemē un kļuva nožēlojams.</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"Ikviens, kurš Dieva valstību nepieņems kā mazs bērns, nekad tajā neieies." Un viņš paņēma bērnus rokās, uzlika tiem rokas un svētīja tos.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v" sz="3600">
                <a:solidFill>
                  <a:schemeClr val="tx1">
                    <a:lumMod val="65000"/>
                    <a:lumOff val="35000"/>
                  </a:schemeClr>
                </a:solidFill>
              </a:rPr>
              <a:t>Jēzus teica, ka Dieva valstība pieder tādiem kā šiem bērniem.</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Kļūsim arī par bērniem, kas mīl Dievu un paklausa Jēzum, nezaudējot tīro, godīgo,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un patiesa bērna sirds.</a:t>
            </a:r>
            <a:r xmlns:a="http://schemas.openxmlformats.org/drawingml/2006/main">
              <a:rPr altLang="en-US" lang="lv"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r xmlns:a="http://schemas.openxmlformats.org/drawingml/2006/main">
              <a:rPr altLang="en-US" lang="lv" sz="3600">
                <a:solidFill>
                  <a:srgbClr val="0070c0"/>
                </a:solidFill>
              </a:rPr>
              <a:t> </a:t>
            </a:r>
            <a:r xmlns:a="http://schemas.openxmlformats.org/drawingml/2006/main">
              <a:rPr altLang="ko-KR" lang="lv" sz="3600">
                <a:solidFill>
                  <a:srgbClr val="0070c0"/>
                </a:solidFill>
              </a:rPr>
              <a:t>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mīl, novērtē un svētī bērnus.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Ko darīja mācekļi, kad bērni mēģināja doties pie Jēzus?</a:t>
            </a:r>
            <a:r xmlns:a="http://schemas.openxmlformats.org/drawingml/2006/main">
              <a:rPr altLang="en-US" lang="l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Viņi tos uzņēma ar prieku.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Viņi aizrādīja, lai viņi neiet pie Jēzus.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Viņi iepazīstināja bērnus ar Jēzu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Viņi iedeva viņiem ēdienu un aizsūtīja mājās.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② </a:t>
            </a:r>
            <a:r xmlns:a="http://schemas.openxmlformats.org/drawingml/2006/main">
              <a:rPr altLang="ko-KR" lang="lv" sz="2800">
                <a:solidFill>
                  <a:srgbClr val="ff0000"/>
                </a:solidFill>
              </a:rPr>
              <a:t>Viņi aizrādīja, lai viņi neiet pie Jēzus.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lv" sz="3600"/>
              <a:t>Kad Jēzus to redzēja, viņš bija sašutis. Viņš tiem sacīja: "Ļaujiet bērniem nākt pie manis un neliedziet viņiem, jo tādiem pieder Dieva valstība.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Nr.76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izdziedināja aklu cilvēku Bartimeju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v" sz="3600"/>
              <a:t>"Ej," sacīja Jēzus, "jūsu ticība ir tevi dziedinājusi." Tūlīt viņš atguva redzi un sekoja Jēzum pa ceļu.</a:t>
            </a:r>
            <a:endParaRPr xmlns:a="http://schemas.openxmlformats.org/drawingml/2006/main" altLang="ko-KR" lang="en-US" sz="3600"/>
          </a:p>
          <a:p>
            <a:pPr xmlns:a="http://schemas.openxmlformats.org/drawingml/2006/main" lvl="0">
              <a:defRPr/>
            </a:pPr>
            <a:r xmlns:a="http://schemas.openxmlformats.org/drawingml/2006/main">
              <a:rPr altLang="ko-KR" lang="lv"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v"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10:</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Kad Jēzus ieradās Jērikā, akls vīrietis, Bartimejs sēdēja ceļmalā un ubagoja.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Izdzirdis, ka tas ir Jēzus no Nācaretes, viņš sāka kliegt: "Jēzu, Dāvida Dēls, apžēlojies par mani!"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Jēzus sauca Bartimeju. "Ko jūs vēlaties, lai es jums izdaru?" Jēzus viņam jautāja. Aklais teica: "Rabi, es gribu redzēt."</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lv" sz="2800">
                <a:solidFill>
                  <a:schemeClr val="tx1">
                    <a:lumMod val="65000"/>
                    <a:lumOff val="35000"/>
                  </a:schemeClr>
                </a:solidFill>
              </a:rPr>
              <a:t>Dēls saprata, ka kļuvis nožēlojamāks nekā kalpi tēva mājā.</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v" sz="2800">
                <a:solidFill>
                  <a:schemeClr val="tx1">
                    <a:lumMod val="65000"/>
                    <a:lumOff val="35000"/>
                  </a:schemeClr>
                </a:solidFill>
              </a:rPr>
              <a:t>Tāpēc viņš atgriezās un lūdza tēvu pieņemt viņu par vienu no saviem kalpiem.</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"Ej," sacīja Jēzus, "jūsu ticība ir tevi dziedinājusi." Tūlīt viņš ieguva redzi.</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"Paldies, Jēzu!" Bartimejs sekoja Jēzum, kurš ļāva viņam iegūt redzi.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v" sz="3600">
                <a:solidFill>
                  <a:schemeClr val="tx1">
                    <a:lumMod val="65000"/>
                    <a:lumOff val="35000"/>
                  </a:schemeClr>
                </a:solidFill>
              </a:rPr>
              <a:t>Jēzus sacīja Bartimejam: "Tu ticība ir tevi dziedinājusi."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Tā ir ticība, kas mūs glābj.</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Ticība izpaužas dedzīgā lūgšanā.</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Kad mēs lūdzam Jēzu,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Mums ir jābūt šai ticībai.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uzklausa mūsu dedzīgās lūgšanas un atsaucas uz tām.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Ko Bartimejs lūdza Jēzum?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Dodiet man daudz naudas.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Es gribu būt tavs māceklis.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Ļaujiet man staigāt pa ūdeni.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Es gribu redzēt vēlreiz.</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Es gribu redzēt vēlreiz.</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v" sz="3600"/>
              <a:t>"Ej," sacīja Jēzus, "jūsu ticība ir tevi dziedinājusi." Tūlīt viņš atguva redzi un sekoja Jēzum pa ceļu.</a:t>
            </a:r>
            <a:endParaRPr xmlns:a="http://schemas.openxmlformats.org/drawingml/2006/main" altLang="ko-KR" lang="en-US" sz="3600"/>
          </a:p>
          <a:p>
            <a:pPr xmlns:a="http://schemas.openxmlformats.org/drawingml/2006/main" lvl="0">
              <a:defRPr/>
            </a:pPr>
            <a:r xmlns:a="http://schemas.openxmlformats.org/drawingml/2006/main">
              <a:rPr altLang="ko-KR" lang="lv"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v"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10:</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Nr.77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Caķejs uzkāpa kokā</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v" sz="3600"/>
              <a:t>Jo Cilvēka Dēls nāca meklēt un glābt pazudušo."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Lūks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19:</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Bija kāds bagāts vīrs vārdā Caķejs. Viņš bija galvenais nodokļu iekasētājs, tāpēc cilvēki viņu ienīda.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Kādu dienu Jēzus ieradās ciematā, kur dzīvoja Caķejs. Daudzi cilvēki bija pārpildīti, lai redzētu Jēzu.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Tiklīdz tēvs no tālienes ieraudzīja dēlu nākam, viņš pieskrēja pie viņa un apskāva viņu ar prieku pieņēma.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Caķejs uzkāpa kokā, lai redzētu Jēzu. Jēzus paskatījās uz viņu un sacīja. "Cakej, nāc tūlīt lejā. Man šodien jāpaliek tavā mājā.</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"Caķejs nolēma Jēzum: "Es atdošu pusi no sava mantas nabagiem."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Jēzus teica: "Šodien pestīšana ir nākusi uz šo namu. Es nācu meklēt un glābt to, kas pazudis."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Kad Caķejs satika Jēzu, viņš atzinās, ka atdos savu vismīļāko īpašumu nabagiem.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Kas tev ir vissvarīgākais?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No kā jūs atteicāties pēc tikšanās ar Jēzu?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Mums jāatceras, ka visdārgākais mums ir Jēzus.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Glābējs, kurš nāca uz šo zemi, lai glābtu visus bez atšķirības.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a:t>
            </a:r>
            <a:r xmlns:a="http://schemas.openxmlformats.org/drawingml/2006/main">
              <a:rPr altLang="en-US" lang="lv" sz="4000">
                <a:solidFill>
                  <a:srgbClr val="ff0000"/>
                </a:solidFill>
              </a:rPr>
              <a:t> </a:t>
            </a:r>
            <a:r xmlns:a="http://schemas.openxmlformats.org/drawingml/2006/main">
              <a:rPr altLang="ko-KR" lang="lv" sz="4000">
                <a:solidFill>
                  <a:srgbClr val="ff0000"/>
                </a:solidFill>
              </a:rPr>
              <a:t>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Kāpēc cilvēki ienīda Caķeju?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Tā kā</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viņš</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bija</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a</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priekšnieks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nodoklis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kolekcionārs.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Tāpēc, ka viņš labi ticēja Jēzum.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Tāpēc, ka viņš daudz lūdza.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Tāpēc, ka viņš bija izskatīgs.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① </a:t>
            </a:r>
            <a:r xmlns:a="http://schemas.openxmlformats.org/drawingml/2006/main">
              <a:rPr altLang="ko-KR" lang="lv" sz="2800">
                <a:solidFill>
                  <a:srgbClr val="ff0000"/>
                </a:solidFill>
              </a:rPr>
              <a:t>Jo viņš bija galvenais nodokļu iekasētājs.</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v" sz="3600"/>
              <a:t>Jo Cilvēka Dēls nāca meklēt un glābt pazudušo."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Lūks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19:</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v">
                <a:solidFill>
                  <a:schemeClr val="tx1">
                    <a:lumMod val="50000"/>
                    <a:lumOff val="50000"/>
                  </a:schemeClr>
                </a:solidFill>
              </a:rPr>
              <a:t>Nr.78 Dieva Vārds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lv" sz="4400"/>
              <a:t>Māja, kas uzcelta uz klints</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v" sz="3600"/>
              <a:t>“Tāpēc ikviens, kas dzird šos manus vārdus un īsteno tos, ir līdzīgs gudram cilvēkam, kas savu namu uzcēlis uz klints.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7:</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Jēzus stāstīja par diviem vīriešiem, kuri cēla māju.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Jēzus teica: "Dievs, tavs tēvs vienmēr tevi gaida."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Viens no viņiem nolēma uzcelt savu māju uz smiltīm, cits uz klints.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Abi smagi strādāja, lai uzbūvētu māju. Abas mājas ārēji izskatījās spēcīgas bez lielas atšķirības.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Kad spēcīgais lietus izraisīja plūdus, uz smiltīm celtā māja tika aizskalota. Bet uz klints celtā māja stāvēja stingri.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teica: "Ikviens, kas dzird manus vārdus un tos īsteno, ir kā gudrs cilvēks, kas savu namu uzcēlis uz klints."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v" sz="3600">
                <a:solidFill>
                  <a:schemeClr val="tx1">
                    <a:lumMod val="65000"/>
                    <a:lumOff val="35000"/>
                  </a:schemeClr>
                </a:solidFill>
              </a:rPr>
              <a:t>Jēzus teica: "Ikviens, kas dzird manus vārdus un tos īsteno, ir kā gudrs cilvēks, kas savu namu uzcēlis uz klints."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Vai jūs katru Dieva vārdu pielietojat praksē?</a:t>
            </a:r>
            <a:r xmlns:a="http://schemas.openxmlformats.org/drawingml/2006/main">
              <a:rPr altLang="en-US" lang="lv" sz="3600">
                <a:solidFill>
                  <a:schemeClr val="tx1">
                    <a:lumMod val="65000"/>
                    <a:lumOff val="35000"/>
                  </a:schemeClr>
                </a:solidFill>
              </a:rPr>
              <a:t> </a:t>
            </a:r>
            <a:r xmlns:a="http://schemas.openxmlformats.org/drawingml/2006/main">
              <a:rPr altLang="ko-KR" lang="lv" sz="3600">
                <a:solidFill>
                  <a:schemeClr val="tx1">
                    <a:lumMod val="65000"/>
                    <a:lumOff val="35000"/>
                  </a:schemeClr>
                </a:solidFill>
              </a:rPr>
              <a:t>Būsim gudri vīri, kas paklausa Dieva Vārdam.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r xmlns:a="http://schemas.openxmlformats.org/drawingml/2006/main">
              <a:rPr altLang="en-US" lang="lv" sz="3600">
                <a:solidFill>
                  <a:srgbClr val="0070c0"/>
                </a:solidFill>
              </a:rPr>
              <a:t> </a:t>
            </a:r>
            <a:r xmlns:a="http://schemas.openxmlformats.org/drawingml/2006/main">
              <a:rPr altLang="ko-KR" lang="lv" sz="3600">
                <a:solidFill>
                  <a:srgbClr val="0070c0"/>
                </a:solidFill>
              </a:rPr>
              <a:t>ir..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priecājas par tiem, kas paklausa Vārdam.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Kad sabruka uz smiltīm celtā māja?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Tiklīdz māja tika uzcelta,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Kad spīdēja saule,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Kad mājā ienāca daudz cilvēku,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Kad lija daudz lietus un plūda,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Kad lija daudz lietus un plūda,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lv" sz="3600"/>
              <a:t>“Tāpēc ikviens, kas dzird šos manus vārdus un īsteno tos, ir līdzīgs gudram cilvēkam, kas savu namu uzcēlis uz klints.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7:</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Nr.79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Piecas gudrās jaunavas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v" sz="3600"/>
              <a:t>"Tāpēc esiet nomodā, jo jūs nezināt ne dienu, ne stundu."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25:</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Mēs savā dzīvē daudz grēkojam.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Tāpēc mēs jūtamies vainīgi, ka esam grēkojuši pret Dievu.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Bet Dievs vienmēr mums piedeva mūsu grēkus.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Jo Jēzus jau ir pārņēmis visus mūsu grēkus.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Tam ir jātic un jādodas pie Dieva ar pateicību un prieku.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Bija desmit jaunavas, kas gatavojās kāzu mielastam. Piecas gudrās meitenes sagatavoja lampas ar pietiekami daudz eļļas, bet pārējās piecas to nedarīja.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Naktī, kad līgavainis kavējās, desmit jaunavas aizmiga.</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"Līgavainis ir klāt!" Jaunavas steigā piecēlās. Un nodzisa gaismas tām piecām jaunavām, kuras nesagatavoja pietiekami daudz eļļas.</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"Dodiet mums eļļu." "Ja mēs jums iedosim savu eļļu, arī mums var beigties nafta. Ej paņem eļļu."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Bet, kamēr piecas neprātīgās meitenes devās pirkt eļļu, durvis uz mielastu aizvērās. Galu galā piecām stulbajām meitenēm neļāva apmeklēt ballīti.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v" sz="3600">
                <a:solidFill>
                  <a:schemeClr val="tx1">
                    <a:lumMod val="65000"/>
                    <a:lumOff val="35000"/>
                  </a:schemeClr>
                </a:solidFill>
              </a:rPr>
              <a:t>Šis ir stāsts, ko Jēzus mums stāsta, kā gaidīt dienu, kad viņš atgriezīsies.</a:t>
            </a:r>
            <a:r xmlns:a="http://schemas.openxmlformats.org/drawingml/2006/main">
              <a:rPr altLang="en-US" lang="lv" sz="3600">
                <a:solidFill>
                  <a:schemeClr val="tx1">
                    <a:lumMod val="65000"/>
                    <a:lumOff val="35000"/>
                  </a:schemeClr>
                </a:solidFill>
              </a:rPr>
              <a:t> </a:t>
            </a:r>
            <a:r xmlns:a="http://schemas.openxmlformats.org/drawingml/2006/main">
              <a:rPr altLang="ko-KR" lang="lv" sz="3600">
                <a:solidFill>
                  <a:schemeClr val="tx1">
                    <a:lumMod val="65000"/>
                    <a:lumOff val="35000"/>
                  </a:schemeClr>
                </a:solidFill>
              </a:rPr>
              <a:t>Neviens nezin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kad Jēzus nāks atkal.</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v" sz="3600">
                <a:solidFill>
                  <a:schemeClr val="tx1">
                    <a:lumMod val="65000"/>
                    <a:lumOff val="35000"/>
                  </a:schemeClr>
                </a:solidFill>
              </a:rPr>
              <a:t>Taču tāpat kā piecām gudrajām jaunavām mums vienmēr ir jāmostas un jāgaida Jēzus ar sagatavotu sirdi.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apsolīja atgriezties šajā zemē, kad neviens to nezinās.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Ko nesagatavoja neprātīgās piecas jaunavas?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eļļa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ūdens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drēbes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dāvana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① </a:t>
            </a:r>
            <a:r xmlns:a="http://schemas.openxmlformats.org/drawingml/2006/main">
              <a:rPr altLang="ko-KR" lang="lv" sz="2800">
                <a:solidFill>
                  <a:srgbClr val="ff0000"/>
                </a:solidFill>
              </a:rPr>
              <a:t>eļļa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v" sz="3600"/>
              <a:t>"Tāpēc esiet nomodā, jo jūs nezināt ne dienu, ne stundu."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25:</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Nr.80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Līdzība par talantiem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r xmlns:a="http://schemas.openxmlformats.org/drawingml/2006/main">
              <a:rPr altLang="en-US" lang="lv" sz="3600">
                <a:solidFill>
                  <a:srgbClr val="0070c0"/>
                </a:solidFill>
              </a:rPr>
              <a:t> </a:t>
            </a:r>
            <a:r xmlns:a="http://schemas.openxmlformats.org/drawingml/2006/main">
              <a:rPr altLang="ko-KR" lang="lv" sz="3600">
                <a:solidFill>
                  <a:srgbClr val="0070c0"/>
                </a:solidFill>
              </a:rPr>
              <a:t>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vienmēr mūs mīl un gaida.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v" sz="3600"/>
              <a:t>"Viņa kungs atbildēja: Labi darīts, labais un uzticamais kalps! Dažās lietās tu esi bijis uzticīgs; Es tev nolikšu daudzas lietas. Nāc un dalies sava kunga laimē!</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Cilvēks, dodoties uz ārzemēm, uzticēja naudu saviem kalpiem. Pirmajam kalpam viņš iedeva piecus talentus, otrajam divus un trešajam vienu.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lv" sz="2800">
                <a:solidFill>
                  <a:schemeClr val="tx1">
                    <a:lumMod val="65000"/>
                    <a:lumOff val="35000"/>
                  </a:schemeClr>
                </a:solidFill>
              </a:rPr>
              <a:t>Kalps, kurš saņēma 5 talentus un divus talentus, gāja uzreiz un lika lietā savu naudu un ieguva dubultā. Taču cilvēks, kurš saņēma 1 talantu, izgāja ārā un izraka zemē bedri un paslēpa sava saimnieka naudu.</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Kad kungs atgriezās un norēķinājās ar viņiem, pirmais kalps ieguva par pieciem talantiem vairāk, bet otrais vēl divus.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Bet kalps, kurš saņēma vienu talantu, neieguva nevienu. "Meistar, jūs man esat devis tikai vienu talantu. Tad kā es varu nopelnīt vairāk naudas?”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Viņa saimnieks bija dusmīgs. “Jums vajadzēja manu naudu noguldīt baņķieros, es to būtu saņēmis atpakaļ ar procentiem. Tu nevērtīgais kalps, ej prom no manas mājas!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Jēzus mūs brīdina, lai mēs nebūtu slinki, izmantojot līdzību par talantiem.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Ir kaut kas svarīgāks par to, cik daudz esam saņēmuši.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Vēl svarīgāk ir dzīvot dzīvi Dievam par godu, uzticīgi izmantojot to, kas jums 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Mums visiem vajadzētu dzīvot tādu dzīvi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lai Jēzus viņu slavētu.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mūsu saimnieks, kurš novērtē mūsu dzīvi un attiecīgi atalgo.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Ko kungs uzticēja kalpiem tālu ceļojot?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māja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lauks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veikals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talants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talants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v" sz="3600"/>
              <a:t>"Viņa kungs atbildēja: Labi darīts, labais un uzticamais kalps! Dažās lietās tu esi bijis uzticīgs; Es tev nolikšu daudzas lietas. Nāc un dalies sava kunga laimē!</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